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61" r:id="rId3"/>
    <p:sldId id="262" r:id="rId4"/>
    <p:sldId id="263" r:id="rId5"/>
    <p:sldId id="265" r:id="rId6"/>
    <p:sldId id="264" r:id="rId7"/>
    <p:sldId id="266" r:id="rId8"/>
    <p:sldId id="267" r:id="rId9"/>
    <p:sldId id="268" r:id="rId10"/>
    <p:sldId id="269"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ALYAN CHAKRAVARTHY Y" initials="KCY" lastIdx="1" clrIdx="0">
    <p:extLst>
      <p:ext uri="{19B8F6BF-5375-455C-9EA6-DF929625EA0E}">
        <p15:presenceInfo xmlns:p15="http://schemas.microsoft.com/office/powerpoint/2012/main" userId="616a1848cf50c9de"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588" autoAdjust="0"/>
    <p:restoredTop sz="94660"/>
  </p:normalViewPr>
  <p:slideViewPr>
    <p:cSldViewPr snapToGrid="0">
      <p:cViewPr varScale="1">
        <p:scale>
          <a:sx n="105" d="100"/>
          <a:sy n="105" d="100"/>
        </p:scale>
        <p:origin x="69"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B61BEF0D-F0BB-DE4B-95CE-6DB70DBA9567}" type="datetimeFigureOut">
              <a:rPr lang="en-US" dirty="0"/>
              <a:pPr/>
              <a:t>12/3/2023</a:t>
            </a:fld>
            <a:endParaRPr lang="en-US" dirty="0"/>
          </a:p>
        </p:txBody>
      </p:sp>
      <p:sp>
        <p:nvSpPr>
          <p:cNvPr id="5" name="Footer Placeholder 4"/>
          <p:cNvSpPr>
            <a:spLocks noGrp="1"/>
          </p:cNvSpPr>
          <p:nvPr>
            <p:ph type="ftr" sz="quarter" idx="11"/>
          </p:nvPr>
        </p:nvSpPr>
        <p:spPr>
          <a:xfrm>
            <a:off x="3962399" y="5870575"/>
            <a:ext cx="4893958" cy="377825"/>
          </a:xfrm>
        </p:spPr>
        <p:txBody>
          <a:bodyPr/>
          <a:lstStyle/>
          <a:p>
            <a:endParaRPr lang="en-US" dirty="0"/>
          </a:p>
        </p:txBody>
      </p:sp>
      <p:sp>
        <p:nvSpPr>
          <p:cNvPr id="6" name="Slide Number Placeholder 5"/>
          <p:cNvSpPr>
            <a:spLocks noGrp="1"/>
          </p:cNvSpPr>
          <p:nvPr>
            <p:ph type="sldNum" sz="quarter" idx="12"/>
          </p:nvPr>
        </p:nvSpPr>
        <p:spPr>
          <a:xfrm>
            <a:off x="10608958" y="5870575"/>
            <a:ext cx="551167" cy="377825"/>
          </a:xfrm>
        </p:spPr>
        <p:txBody>
          <a:bodyPr/>
          <a:lstStyle/>
          <a:p>
            <a:fld id="{D57F1E4F-1CFF-5643-939E-217C01CDF565}"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12/3/2023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12/3/2023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12/3/2023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12/3/2023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B61BEF0D-F0BB-DE4B-95CE-6DB70DBA9567}" type="datetimeFigureOut">
              <a:rPr lang="en-US" dirty="0"/>
              <a:pPr/>
              <a:t>12/3/2023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12/3/2023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12/3/2023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12/3/2023</a:t>
            </a:fld>
            <a:endParaRPr lang="en-US"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8" r:id="rId14"/>
    <p:sldLayoutId id="2147483667" r:id="rId15"/>
    <p:sldLayoutId id="2147483658" r:id="rId16"/>
    <p:sldLayoutId id="2147483659"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5.png"/><Relationship Id="rId4" Type="http://schemas.openxmlformats.org/officeDocument/2006/relationships/image" Target="../media/image4.jpe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0.m4a"/><Relationship Id="rId1" Type="http://schemas.microsoft.com/office/2007/relationships/media" Target="../media/media10.m4a"/><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4.m4a"/><Relationship Id="rId1" Type="http://schemas.microsoft.com/office/2007/relationships/media" Target="../media/media4.m4a"/><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5.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5.png"/><Relationship Id="rId4" Type="http://schemas.openxmlformats.org/officeDocument/2006/relationships/image" Target="../media/image7.jpe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5.png"/><Relationship Id="rId4" Type="http://schemas.openxmlformats.org/officeDocument/2006/relationships/image" Target="../media/image8.jpe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8.m4a"/><Relationship Id="rId1" Type="http://schemas.microsoft.com/office/2007/relationships/media" Target="../media/media8.m4a"/><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5.png"/><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11.jpeg"/><Relationship Id="rId5" Type="http://schemas.openxmlformats.org/officeDocument/2006/relationships/image" Target="../media/image10.jpeg"/><Relationship Id="rId4" Type="http://schemas.openxmlformats.org/officeDocument/2006/relationships/image" Target="../media/image9.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8250F8-D42B-4D81-9280-FBBFCBA045D4}"/>
              </a:ext>
            </a:extLst>
          </p:cNvPr>
          <p:cNvSpPr>
            <a:spLocks noGrp="1"/>
          </p:cNvSpPr>
          <p:nvPr>
            <p:ph type="ctrTitle"/>
          </p:nvPr>
        </p:nvSpPr>
        <p:spPr>
          <a:xfrm>
            <a:off x="1136073" y="568037"/>
            <a:ext cx="10024052" cy="838200"/>
          </a:xfrm>
        </p:spPr>
        <p:txBody>
          <a:bodyPr>
            <a:noAutofit/>
          </a:bodyPr>
          <a:lstStyle/>
          <a:p>
            <a:pPr algn="l"/>
            <a:r>
              <a:rPr lang="en-GB" sz="3200" b="1" u="sng" dirty="0">
                <a:highlight>
                  <a:srgbClr val="000000"/>
                </a:highlight>
              </a:rPr>
              <a:t>IMPACT OF ELECTRONIC DEVICES IN SOCIETY AND INDUSTRY</a:t>
            </a:r>
            <a:endParaRPr lang="en-IN" sz="3200" b="1" u="sng" dirty="0">
              <a:highlight>
                <a:srgbClr val="000000"/>
              </a:highlight>
            </a:endParaRPr>
          </a:p>
        </p:txBody>
      </p:sp>
      <p:sp>
        <p:nvSpPr>
          <p:cNvPr id="3" name="Subtitle 2">
            <a:extLst>
              <a:ext uri="{FF2B5EF4-FFF2-40B4-BE49-F238E27FC236}">
                <a16:creationId xmlns:a16="http://schemas.microsoft.com/office/drawing/2014/main" id="{E31448A2-CEE3-4DA6-BE21-717DE7A50788}"/>
              </a:ext>
            </a:extLst>
          </p:cNvPr>
          <p:cNvSpPr>
            <a:spLocks noGrp="1"/>
          </p:cNvSpPr>
          <p:nvPr>
            <p:ph type="subTitle" idx="1"/>
          </p:nvPr>
        </p:nvSpPr>
        <p:spPr>
          <a:xfrm>
            <a:off x="1059873" y="2445328"/>
            <a:ext cx="10100252" cy="3345872"/>
          </a:xfrm>
        </p:spPr>
        <p:txBody>
          <a:bodyPr>
            <a:normAutofit/>
          </a:bodyPr>
          <a:lstStyle/>
          <a:p>
            <a:pPr algn="l"/>
            <a:r>
              <a:rPr lang="en-GB" sz="2800" dirty="0"/>
              <a:t>   Name : </a:t>
            </a:r>
            <a:r>
              <a:rPr lang="en-GB" sz="2800" dirty="0" err="1"/>
              <a:t>kalyan</a:t>
            </a:r>
            <a:r>
              <a:rPr lang="en-GB" sz="2800" dirty="0"/>
              <a:t> </a:t>
            </a:r>
            <a:r>
              <a:rPr lang="en-GB" sz="2800" dirty="0" err="1"/>
              <a:t>chakravarthy</a:t>
            </a:r>
            <a:r>
              <a:rPr lang="en-GB" sz="2800" dirty="0"/>
              <a:t>                    </a:t>
            </a:r>
          </a:p>
          <a:p>
            <a:pPr algn="l"/>
            <a:r>
              <a:rPr lang="en-GB" sz="2800" dirty="0"/>
              <a:t>   registration number: 21BAI1759</a:t>
            </a:r>
          </a:p>
          <a:p>
            <a:pPr algn="l"/>
            <a:r>
              <a:rPr lang="en-GB" sz="2800" dirty="0"/>
              <a:t>   BRANCH: CSE WITH SPL AI&amp;ML</a:t>
            </a:r>
          </a:p>
          <a:p>
            <a:pPr algn="l"/>
            <a:r>
              <a:rPr lang="en-GB" sz="2800" dirty="0"/>
              <a:t>   SUBJECT:ELECTRONICS COMMUNICATION AND ENGINEERING  </a:t>
            </a:r>
          </a:p>
          <a:p>
            <a:pPr algn="l"/>
            <a:r>
              <a:rPr lang="en-GB" sz="2800" dirty="0"/>
              <a:t>   COURSE CODE</a:t>
            </a:r>
            <a:r>
              <a:rPr lang="en-GB" sz="2800"/>
              <a:t>: BECE101L</a:t>
            </a:r>
            <a:endParaRPr lang="en-GB" sz="2800" dirty="0"/>
          </a:p>
          <a:p>
            <a:pPr algn="l"/>
            <a:r>
              <a:rPr lang="en-GB" sz="2800" dirty="0"/>
              <a:t>   TOPIC:IMPACT OF ELECTRONIC DEVICES IN SOCIETY AND INDUSTRY                  </a:t>
            </a:r>
            <a:endParaRPr lang="en-IN" sz="2800" dirty="0"/>
          </a:p>
        </p:txBody>
      </p:sp>
      <p:pic>
        <p:nvPicPr>
          <p:cNvPr id="4098" name="Picture 2" descr="Computer Engineering Ph.D. Program | Schaefer School of Engineering &amp;  Science | Stevens Institute of Technology">
            <a:extLst>
              <a:ext uri="{FF2B5EF4-FFF2-40B4-BE49-F238E27FC236}">
                <a16:creationId xmlns:a16="http://schemas.microsoft.com/office/drawing/2014/main" id="{26E2EF2A-2D37-444F-A4EF-D031FFB26FE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12100" y="1549400"/>
            <a:ext cx="2857500" cy="1600200"/>
          </a:xfrm>
          <a:prstGeom prst="rect">
            <a:avLst/>
          </a:prstGeom>
          <a:noFill/>
          <a:extLst>
            <a:ext uri="{909E8E84-426E-40DD-AFC4-6F175D3DCCD1}">
              <a14:hiddenFill xmlns:a14="http://schemas.microsoft.com/office/drawing/2010/main">
                <a:solidFill>
                  <a:srgbClr val="FFFFFF"/>
                </a:solidFill>
              </a14:hiddenFill>
            </a:ext>
          </a:extLst>
        </p:spPr>
      </p:pic>
      <p:pic>
        <p:nvPicPr>
          <p:cNvPr id="9" name="Audio 8">
            <a:hlinkClick r:id="" action="ppaction://media"/>
            <a:extLst>
              <a:ext uri="{FF2B5EF4-FFF2-40B4-BE49-F238E27FC236}">
                <a16:creationId xmlns:a16="http://schemas.microsoft.com/office/drawing/2014/main" id="{46D93DA2-2F47-4A3F-A862-44CC91167E7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671300" y="6337300"/>
            <a:ext cx="304800" cy="304800"/>
          </a:xfrm>
          <a:prstGeom prst="rect">
            <a:avLst/>
          </a:prstGeom>
        </p:spPr>
      </p:pic>
    </p:spTree>
    <p:extLst>
      <p:ext uri="{BB962C8B-B14F-4D97-AF65-F5344CB8AC3E}">
        <p14:creationId xmlns:p14="http://schemas.microsoft.com/office/powerpoint/2010/main" val="2210142963"/>
      </p:ext>
    </p:extLst>
  </p:cSld>
  <p:clrMapOvr>
    <a:masterClrMapping/>
  </p:clrMapOvr>
  <mc:AlternateContent xmlns:mc="http://schemas.openxmlformats.org/markup-compatibility/2006" xmlns:p14="http://schemas.microsoft.com/office/powerpoint/2010/main">
    <mc:Choice Requires="p14">
      <p:transition spd="slow" p14:dur="2000" advTm="13338"/>
    </mc:Choice>
    <mc:Fallback xmlns="">
      <p:transition spd="slow" advTm="1333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274220-86FA-49F0-827A-02C31393AB4B}"/>
              </a:ext>
            </a:extLst>
          </p:cNvPr>
          <p:cNvSpPr>
            <a:spLocks noGrp="1"/>
          </p:cNvSpPr>
          <p:nvPr>
            <p:ph type="title"/>
          </p:nvPr>
        </p:nvSpPr>
        <p:spPr>
          <a:xfrm>
            <a:off x="685801" y="609600"/>
            <a:ext cx="10131425" cy="5353050"/>
          </a:xfrm>
        </p:spPr>
        <p:txBody>
          <a:bodyPr/>
          <a:lstStyle/>
          <a:p>
            <a:pPr algn="ctr"/>
            <a:r>
              <a:rPr lang="en-GB" dirty="0">
                <a:solidFill>
                  <a:schemeClr val="accent6"/>
                </a:solidFill>
                <a:latin typeface="MV Boli" panose="02000500030200090000" pitchFamily="2" charset="0"/>
                <a:ea typeface="Cascadia Code" panose="020B0609020000020004" pitchFamily="49" charset="0"/>
                <a:cs typeface="MV Boli" panose="02000500030200090000" pitchFamily="2" charset="0"/>
              </a:rPr>
              <a:t>Thank you</a:t>
            </a:r>
            <a:endParaRPr lang="en-IN" dirty="0">
              <a:solidFill>
                <a:schemeClr val="accent6"/>
              </a:solidFill>
              <a:latin typeface="MV Boli" panose="02000500030200090000" pitchFamily="2" charset="0"/>
              <a:ea typeface="Cascadia Code" panose="020B0609020000020004" pitchFamily="49" charset="0"/>
              <a:cs typeface="MV Boli" panose="02000500030200090000" pitchFamily="2" charset="0"/>
            </a:endParaRPr>
          </a:p>
        </p:txBody>
      </p:sp>
      <p:pic>
        <p:nvPicPr>
          <p:cNvPr id="6" name="Audio 5">
            <a:hlinkClick r:id="" action="ppaction://media"/>
            <a:extLst>
              <a:ext uri="{FF2B5EF4-FFF2-40B4-BE49-F238E27FC236}">
                <a16:creationId xmlns:a16="http://schemas.microsoft.com/office/drawing/2014/main" id="{289F98B4-E4DD-429D-B3B1-B2B753500BC7}"/>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671300" y="6337300"/>
            <a:ext cx="304800" cy="304800"/>
          </a:xfrm>
          <a:prstGeom prst="rect">
            <a:avLst/>
          </a:prstGeom>
        </p:spPr>
      </p:pic>
    </p:spTree>
    <p:extLst>
      <p:ext uri="{BB962C8B-B14F-4D97-AF65-F5344CB8AC3E}">
        <p14:creationId xmlns:p14="http://schemas.microsoft.com/office/powerpoint/2010/main" val="2591732686"/>
      </p:ext>
    </p:extLst>
  </p:cSld>
  <p:clrMapOvr>
    <a:masterClrMapping/>
  </p:clrMapOvr>
  <mc:AlternateContent xmlns:mc="http://schemas.openxmlformats.org/markup-compatibility/2006" xmlns:p14="http://schemas.microsoft.com/office/powerpoint/2010/main">
    <mc:Choice Requires="p14">
      <p:transition spd="slow" p14:dur="2000" advTm="1366"/>
    </mc:Choice>
    <mc:Fallback xmlns="">
      <p:transition spd="slow" advTm="13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E4A1E2-EBAA-4E55-9B86-523F672DAA0D}"/>
              </a:ext>
            </a:extLst>
          </p:cNvPr>
          <p:cNvSpPr>
            <a:spLocks noGrp="1"/>
          </p:cNvSpPr>
          <p:nvPr>
            <p:ph type="title"/>
          </p:nvPr>
        </p:nvSpPr>
        <p:spPr>
          <a:xfrm>
            <a:off x="685801" y="609600"/>
            <a:ext cx="10131425" cy="5289550"/>
          </a:xfrm>
        </p:spPr>
        <p:txBody>
          <a:bodyPr>
            <a:normAutofit fontScale="90000"/>
          </a:bodyPr>
          <a:lstStyle/>
          <a:p>
            <a:r>
              <a:rPr lang="en-GB" dirty="0"/>
              <a:t>Now days the impact of electronics in industry and society is constantly increasing daily.</a:t>
            </a:r>
            <a:br>
              <a:rPr lang="en-GB" dirty="0"/>
            </a:br>
            <a:r>
              <a:rPr lang="en-GB" dirty="0"/>
              <a:t>The era of modern evolution is expanding day by day. Just like all other fields, the Electronics field is also growing. Electronics has taken a fundamental space in everyone’s life. Whether we talked about mobile phones, tablets, COMPUTERS, alarms, clothing machines, cooking machines, TV, Gaming Gadgets and a lot more.</a:t>
            </a:r>
            <a:endParaRPr lang="en-IN" dirty="0"/>
          </a:p>
        </p:txBody>
      </p:sp>
      <p:pic>
        <p:nvPicPr>
          <p:cNvPr id="7" name="Audio 6">
            <a:hlinkClick r:id="" action="ppaction://media"/>
            <a:extLst>
              <a:ext uri="{FF2B5EF4-FFF2-40B4-BE49-F238E27FC236}">
                <a16:creationId xmlns:a16="http://schemas.microsoft.com/office/drawing/2014/main" id="{F6E8F7A1-1216-4835-A7D4-0C84EF51FCBA}"/>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671300" y="6337300"/>
            <a:ext cx="304800" cy="304800"/>
          </a:xfrm>
          <a:prstGeom prst="rect">
            <a:avLst/>
          </a:prstGeom>
        </p:spPr>
      </p:pic>
    </p:spTree>
    <p:extLst>
      <p:ext uri="{BB962C8B-B14F-4D97-AF65-F5344CB8AC3E}">
        <p14:creationId xmlns:p14="http://schemas.microsoft.com/office/powerpoint/2010/main" val="4109471755"/>
      </p:ext>
    </p:extLst>
  </p:cSld>
  <p:clrMapOvr>
    <a:masterClrMapping/>
  </p:clrMapOvr>
  <mc:AlternateContent xmlns:mc="http://schemas.openxmlformats.org/markup-compatibility/2006" xmlns:p14="http://schemas.microsoft.com/office/powerpoint/2010/main">
    <mc:Choice Requires="p14">
      <p:transition spd="slow" p14:dur="2000" advTm="30289"/>
    </mc:Choice>
    <mc:Fallback xmlns="">
      <p:transition spd="slow" advTm="3028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EE5760-BF9C-4187-8B83-DB7A33EDE2A1}"/>
              </a:ext>
            </a:extLst>
          </p:cNvPr>
          <p:cNvSpPr>
            <a:spLocks noGrp="1"/>
          </p:cNvSpPr>
          <p:nvPr>
            <p:ph type="title"/>
          </p:nvPr>
        </p:nvSpPr>
        <p:spPr>
          <a:xfrm>
            <a:off x="852899" y="591034"/>
            <a:ext cx="10131425" cy="5457003"/>
          </a:xfrm>
        </p:spPr>
        <p:txBody>
          <a:bodyPr>
            <a:normAutofit/>
          </a:bodyPr>
          <a:lstStyle/>
          <a:p>
            <a:pPr algn="just"/>
            <a:r>
              <a:rPr lang="en-GB" sz="3200" dirty="0">
                <a:highlight>
                  <a:srgbClr val="808080"/>
                </a:highlight>
              </a:rPr>
              <a:t>Impact of Electronics in Communicating the Society</a:t>
            </a:r>
            <a:br>
              <a:rPr lang="en-GB" dirty="0"/>
            </a:br>
            <a:r>
              <a:rPr lang="en-GB" dirty="0"/>
              <a:t>Electronics assume a significant part in advanced camera invention likewise these days, gadgets like mobile and tablet have the digital camera, which facilitates us to catch pictures and do quick video recording, which can be transferred any social media platform like Facebook, WhatsApp and so on.</a:t>
            </a:r>
            <a:endParaRPr lang="en-IN" dirty="0"/>
          </a:p>
        </p:txBody>
      </p:sp>
      <p:pic>
        <p:nvPicPr>
          <p:cNvPr id="8" name="Audio 7">
            <a:hlinkClick r:id="" action="ppaction://media"/>
            <a:extLst>
              <a:ext uri="{FF2B5EF4-FFF2-40B4-BE49-F238E27FC236}">
                <a16:creationId xmlns:a16="http://schemas.microsoft.com/office/drawing/2014/main" id="{5DBF70D4-1BF8-4413-BFD6-26F6DCF2B120}"/>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671300" y="6337300"/>
            <a:ext cx="304800" cy="304800"/>
          </a:xfrm>
          <a:prstGeom prst="rect">
            <a:avLst/>
          </a:prstGeom>
        </p:spPr>
      </p:pic>
    </p:spTree>
    <p:extLst>
      <p:ext uri="{BB962C8B-B14F-4D97-AF65-F5344CB8AC3E}">
        <p14:creationId xmlns:p14="http://schemas.microsoft.com/office/powerpoint/2010/main" val="1382165728"/>
      </p:ext>
    </p:extLst>
  </p:cSld>
  <p:clrMapOvr>
    <a:masterClrMapping/>
  </p:clrMapOvr>
  <mc:AlternateContent xmlns:mc="http://schemas.openxmlformats.org/markup-compatibility/2006" xmlns:p14="http://schemas.microsoft.com/office/powerpoint/2010/main">
    <mc:Choice Requires="p14">
      <p:transition spd="slow" p14:dur="2000" advTm="26852"/>
    </mc:Choice>
    <mc:Fallback xmlns="">
      <p:transition spd="slow" advTm="2685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5A82BB-4221-458F-8513-134A782CF91E}"/>
              </a:ext>
            </a:extLst>
          </p:cNvPr>
          <p:cNvSpPr>
            <a:spLocks noGrp="1"/>
          </p:cNvSpPr>
          <p:nvPr>
            <p:ph type="title"/>
          </p:nvPr>
        </p:nvSpPr>
        <p:spPr>
          <a:xfrm>
            <a:off x="685801" y="196850"/>
            <a:ext cx="10947399" cy="6305550"/>
          </a:xfrm>
        </p:spPr>
        <p:txBody>
          <a:bodyPr>
            <a:normAutofit/>
          </a:bodyPr>
          <a:lstStyle/>
          <a:p>
            <a:r>
              <a:rPr lang="en-GB" sz="3000" dirty="0">
                <a:highlight>
                  <a:srgbClr val="808080"/>
                </a:highlight>
              </a:rPr>
              <a:t>Impact of Electronics in Creating Career Opportunities</a:t>
            </a:r>
            <a:br>
              <a:rPr lang="en-GB" sz="3000" dirty="0">
                <a:highlight>
                  <a:srgbClr val="808080"/>
                </a:highlight>
              </a:rPr>
            </a:br>
            <a:br>
              <a:rPr lang="en-GB" sz="3000" dirty="0"/>
            </a:br>
            <a:r>
              <a:rPr lang="en-GB" sz="3000" dirty="0"/>
              <a:t>The electronics </a:t>
            </a:r>
            <a:r>
              <a:rPr lang="en-GB" sz="3000" dirty="0" err="1"/>
              <a:t>bussiness</a:t>
            </a:r>
            <a:r>
              <a:rPr lang="en-GB" sz="3000" dirty="0"/>
              <a:t> is rising exceptionally quickly and is producing great career openings in ventures like cell phones, IT industry, TV, PCs, tablets. What's more, there are great choices regarding professional purchaser durables, oil and gas, biochemical and power devices. Moreover, it has various applications fluctuating from social insurance, healthcare, satellite interaction, mobile or portable interaction (2G, 3G, 4G ), media transmission and Internet innovation.</a:t>
            </a:r>
            <a:endParaRPr lang="en-IN" sz="3000" dirty="0"/>
          </a:p>
        </p:txBody>
      </p:sp>
      <p:pic>
        <p:nvPicPr>
          <p:cNvPr id="7" name="Audio 6">
            <a:hlinkClick r:id="" action="ppaction://media"/>
            <a:extLst>
              <a:ext uri="{FF2B5EF4-FFF2-40B4-BE49-F238E27FC236}">
                <a16:creationId xmlns:a16="http://schemas.microsoft.com/office/drawing/2014/main" id="{1B7BB6E3-1109-46EA-973F-8CFCCD9A089F}"/>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671300" y="6337300"/>
            <a:ext cx="304800" cy="304800"/>
          </a:xfrm>
          <a:prstGeom prst="rect">
            <a:avLst/>
          </a:prstGeom>
        </p:spPr>
      </p:pic>
    </p:spTree>
    <p:extLst>
      <p:ext uri="{BB962C8B-B14F-4D97-AF65-F5344CB8AC3E}">
        <p14:creationId xmlns:p14="http://schemas.microsoft.com/office/powerpoint/2010/main" val="1215893638"/>
      </p:ext>
    </p:extLst>
  </p:cSld>
  <p:clrMapOvr>
    <a:masterClrMapping/>
  </p:clrMapOvr>
  <mc:AlternateContent xmlns:mc="http://schemas.openxmlformats.org/markup-compatibility/2006" xmlns:p14="http://schemas.microsoft.com/office/powerpoint/2010/main">
    <mc:Choice Requires="p14">
      <p:transition spd="slow" p14:dur="2000" advTm="44290"/>
    </mc:Choice>
    <mc:Fallback xmlns="">
      <p:transition spd="slow" advTm="442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63EBF71-4668-4D26-9A1F-D431FD49A198}"/>
              </a:ext>
            </a:extLst>
          </p:cNvPr>
          <p:cNvSpPr>
            <a:spLocks noGrp="1"/>
          </p:cNvSpPr>
          <p:nvPr>
            <p:ph type="body" idx="1"/>
          </p:nvPr>
        </p:nvSpPr>
        <p:spPr>
          <a:xfrm>
            <a:off x="685800" y="1369255"/>
            <a:ext cx="7302500" cy="4618795"/>
          </a:xfrm>
        </p:spPr>
        <p:txBody>
          <a:bodyPr>
            <a:normAutofit/>
          </a:bodyPr>
          <a:lstStyle/>
          <a:p>
            <a:r>
              <a:rPr lang="en-GB" sz="3200" dirty="0"/>
              <a:t>COMPUTERS HAVE CHANGED THE WAY PEOPLE RELATE TO ONE ANOTHER AND THEIR LIVING ENVIRONMENT, AS WELL AS HOW HUMANS ORGANIZE THEIR WORK, THEIR COMMUNITIES, AND THEIR TIME. SOCIETY, IN TURN, HAS INFLUENCED THE DEVELOPMENT OF COMPUTERS THROUGH THE NEEDS PEOPLE HAVE FOR PROCESSING INFORMATION.</a:t>
            </a:r>
            <a:endParaRPr lang="en-IN" sz="3200" dirty="0"/>
          </a:p>
        </p:txBody>
      </p:sp>
      <p:sp>
        <p:nvSpPr>
          <p:cNvPr id="5" name="Title 4">
            <a:extLst>
              <a:ext uri="{FF2B5EF4-FFF2-40B4-BE49-F238E27FC236}">
                <a16:creationId xmlns:a16="http://schemas.microsoft.com/office/drawing/2014/main" id="{992E3D9C-D0D2-4DE2-8AD5-16A517121BEE}"/>
              </a:ext>
            </a:extLst>
          </p:cNvPr>
          <p:cNvSpPr txBox="1">
            <a:spLocks noGrp="1"/>
          </p:cNvSpPr>
          <p:nvPr>
            <p:ph type="title"/>
          </p:nvPr>
        </p:nvSpPr>
        <p:spPr>
          <a:xfrm>
            <a:off x="685800" y="581377"/>
            <a:ext cx="9588500" cy="584775"/>
          </a:xfrm>
          <a:prstGeom prst="rect">
            <a:avLst/>
          </a:prstGeom>
          <a:noFill/>
        </p:spPr>
        <p:txBody>
          <a:bodyPr wrap="square">
            <a:spAutoFit/>
          </a:bodyPr>
          <a:lstStyle/>
          <a:p>
            <a:r>
              <a:rPr lang="en-GB" sz="3200" dirty="0"/>
              <a:t>IMPACT OF COMPUTERS IN SOCIETY AND INDUSTRY</a:t>
            </a:r>
            <a:endParaRPr lang="en-IN" dirty="0"/>
          </a:p>
        </p:txBody>
      </p:sp>
      <p:pic>
        <p:nvPicPr>
          <p:cNvPr id="6" name="Picture 5">
            <a:extLst>
              <a:ext uri="{FF2B5EF4-FFF2-40B4-BE49-F238E27FC236}">
                <a16:creationId xmlns:a16="http://schemas.microsoft.com/office/drawing/2014/main" id="{8D44E4A7-99D3-491E-AB81-854C7CCDDDA6}"/>
              </a:ext>
            </a:extLst>
          </p:cNvPr>
          <p:cNvPicPr>
            <a:picLocks noChangeAspect="1"/>
          </p:cNvPicPr>
          <p:nvPr/>
        </p:nvPicPr>
        <p:blipFill>
          <a:blip r:embed="rId4"/>
          <a:stretch>
            <a:fillRect/>
          </a:stretch>
        </p:blipFill>
        <p:spPr>
          <a:xfrm>
            <a:off x="7861300" y="1244600"/>
            <a:ext cx="4070350" cy="2800350"/>
          </a:xfrm>
          <a:prstGeom prst="rect">
            <a:avLst/>
          </a:prstGeom>
        </p:spPr>
      </p:pic>
      <p:pic>
        <p:nvPicPr>
          <p:cNvPr id="8" name="Audio 7">
            <a:hlinkClick r:id="" action="ppaction://media"/>
            <a:extLst>
              <a:ext uri="{FF2B5EF4-FFF2-40B4-BE49-F238E27FC236}">
                <a16:creationId xmlns:a16="http://schemas.microsoft.com/office/drawing/2014/main" id="{632D25AF-2778-4476-AB2E-6A66935BF7A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671300" y="6337300"/>
            <a:ext cx="304800" cy="304800"/>
          </a:xfrm>
          <a:prstGeom prst="rect">
            <a:avLst/>
          </a:prstGeom>
        </p:spPr>
      </p:pic>
    </p:spTree>
    <p:extLst>
      <p:ext uri="{BB962C8B-B14F-4D97-AF65-F5344CB8AC3E}">
        <p14:creationId xmlns:p14="http://schemas.microsoft.com/office/powerpoint/2010/main" val="572752085"/>
      </p:ext>
    </p:extLst>
  </p:cSld>
  <p:clrMapOvr>
    <a:masterClrMapping/>
  </p:clrMapOvr>
  <mc:AlternateContent xmlns:mc="http://schemas.openxmlformats.org/markup-compatibility/2006" xmlns:p14="http://schemas.microsoft.com/office/powerpoint/2010/main">
    <mc:Choice Requires="p14">
      <p:transition spd="slow" p14:dur="2000" advTm="25273"/>
    </mc:Choice>
    <mc:Fallback xmlns="">
      <p:transition spd="slow" advTm="2527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13334CA-D124-4F1A-A801-3F5BBFDED120}"/>
              </a:ext>
            </a:extLst>
          </p:cNvPr>
          <p:cNvSpPr txBox="1">
            <a:spLocks noGrp="1"/>
          </p:cNvSpPr>
          <p:nvPr>
            <p:ph type="title"/>
          </p:nvPr>
        </p:nvSpPr>
        <p:spPr>
          <a:xfrm>
            <a:off x="685800" y="773162"/>
            <a:ext cx="10131425" cy="5078313"/>
          </a:xfrm>
          <a:prstGeom prst="rect">
            <a:avLst/>
          </a:prstGeom>
          <a:noFill/>
        </p:spPr>
        <p:txBody>
          <a:bodyPr wrap="square">
            <a:spAutoFit/>
          </a:bodyPr>
          <a:lstStyle/>
          <a:p>
            <a:r>
              <a:rPr lang="en-IN" dirty="0"/>
              <a:t>impact of Computers on Work:</a:t>
            </a:r>
            <a:br>
              <a:rPr lang="en-IN" dirty="0"/>
            </a:br>
            <a:r>
              <a:rPr lang="en-IN" dirty="0"/>
              <a:t>One of the ways that computers have made an impact on society is in how people have organized themselves in workplace groups in relationship to computers. The earliest computers were developed to perform specific tasks in science, engineering, or warfare that had previously been done by hand.</a:t>
            </a:r>
          </a:p>
        </p:txBody>
      </p:sp>
      <p:pic>
        <p:nvPicPr>
          <p:cNvPr id="3074" name="Picture 2" descr="Top 3 Recent Trends in Computer Industry - All Tech Facts">
            <a:extLst>
              <a:ext uri="{FF2B5EF4-FFF2-40B4-BE49-F238E27FC236}">
                <a16:creationId xmlns:a16="http://schemas.microsoft.com/office/drawing/2014/main" id="{51FD3480-C196-46A5-A826-5D89EA01D88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45488" y="5173663"/>
            <a:ext cx="2867025" cy="1590675"/>
          </a:xfrm>
          <a:prstGeom prst="rect">
            <a:avLst/>
          </a:prstGeom>
          <a:noFill/>
          <a:extLst>
            <a:ext uri="{909E8E84-426E-40DD-AFC4-6F175D3DCCD1}">
              <a14:hiddenFill xmlns:a14="http://schemas.microsoft.com/office/drawing/2010/main">
                <a:solidFill>
                  <a:srgbClr val="FFFFFF"/>
                </a:solidFill>
              </a14:hiddenFill>
            </a:ext>
          </a:extLst>
        </p:spPr>
      </p:pic>
      <p:pic>
        <p:nvPicPr>
          <p:cNvPr id="5" name="Audio 4">
            <a:hlinkClick r:id="" action="ppaction://media"/>
            <a:extLst>
              <a:ext uri="{FF2B5EF4-FFF2-40B4-BE49-F238E27FC236}">
                <a16:creationId xmlns:a16="http://schemas.microsoft.com/office/drawing/2014/main" id="{71E3E8CE-C219-40D5-B80B-CE648646DFC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671300" y="6337300"/>
            <a:ext cx="304800" cy="304800"/>
          </a:xfrm>
          <a:prstGeom prst="rect">
            <a:avLst/>
          </a:prstGeom>
        </p:spPr>
      </p:pic>
    </p:spTree>
    <p:extLst>
      <p:ext uri="{BB962C8B-B14F-4D97-AF65-F5344CB8AC3E}">
        <p14:creationId xmlns:p14="http://schemas.microsoft.com/office/powerpoint/2010/main" val="461869315"/>
      </p:ext>
    </p:extLst>
  </p:cSld>
  <p:clrMapOvr>
    <a:masterClrMapping/>
  </p:clrMapOvr>
  <mc:AlternateContent xmlns:mc="http://schemas.openxmlformats.org/markup-compatibility/2006" xmlns:p14="http://schemas.microsoft.com/office/powerpoint/2010/main">
    <mc:Choice Requires="p14">
      <p:transition spd="slow" p14:dur="2000" advTm="25087"/>
    </mc:Choice>
    <mc:Fallback xmlns="">
      <p:transition spd="slow" advTm="2508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40A6B2-5868-46F3-AF55-75796D766064}"/>
              </a:ext>
            </a:extLst>
          </p:cNvPr>
          <p:cNvSpPr>
            <a:spLocks noGrp="1"/>
          </p:cNvSpPr>
          <p:nvPr>
            <p:ph type="title"/>
          </p:nvPr>
        </p:nvSpPr>
        <p:spPr>
          <a:xfrm>
            <a:off x="685801" y="1479550"/>
            <a:ext cx="10769599" cy="5073650"/>
          </a:xfrm>
        </p:spPr>
        <p:txBody>
          <a:bodyPr>
            <a:normAutofit fontScale="90000"/>
          </a:bodyPr>
          <a:lstStyle/>
          <a:p>
            <a:br>
              <a:rPr lang="en-GB" sz="3100" dirty="0"/>
            </a:br>
            <a:br>
              <a:rPr lang="en-GB" sz="3100" dirty="0"/>
            </a:br>
            <a:r>
              <a:rPr lang="en-GB" sz="3100" dirty="0"/>
              <a:t>Positive Impact of Computer:</a:t>
            </a:r>
            <a:br>
              <a:rPr lang="en-GB" sz="3100" dirty="0"/>
            </a:br>
            <a:r>
              <a:rPr lang="en-GB" sz="3100" dirty="0"/>
              <a:t> It facilitates business process and other activities. It makes the work simple and less time consuming. We can store so many information on computer which makes easy to handle the information for business </a:t>
            </a:r>
            <a:r>
              <a:rPr lang="en-GB" sz="3100" dirty="0" err="1"/>
              <a:t>applications.We</a:t>
            </a:r>
            <a:r>
              <a:rPr lang="en-GB" sz="3100" dirty="0"/>
              <a:t> can perform multitasking and multiprocessing capabilities of data.</a:t>
            </a:r>
            <a:br>
              <a:rPr lang="en-GB" sz="3100" dirty="0"/>
            </a:br>
            <a:r>
              <a:rPr lang="en-GB" sz="3100" dirty="0"/>
              <a:t>Computers changed the world a </a:t>
            </a:r>
            <a:r>
              <a:rPr lang="en-GB" sz="3100" dirty="0" err="1"/>
              <a:t>lot.It</a:t>
            </a:r>
            <a:r>
              <a:rPr lang="en-GB" sz="3100" dirty="0"/>
              <a:t> helped man step forward into the </a:t>
            </a:r>
            <a:r>
              <a:rPr lang="en-GB" sz="3100" dirty="0" err="1"/>
              <a:t>future.Thanks</a:t>
            </a:r>
            <a:r>
              <a:rPr lang="en-GB" sz="3100" dirty="0"/>
              <a:t> to COMPUTERS</a:t>
            </a:r>
            <a:br>
              <a:rPr lang="en-GB" sz="3100" dirty="0"/>
            </a:br>
            <a:r>
              <a:rPr lang="en-GB" sz="3100" dirty="0"/>
              <a:t>space exploration came true, new designs of vehicles and other transportation were made; entertainment became more entertaining, medical science made more cures for diseases, etc.</a:t>
            </a:r>
            <a:br>
              <a:rPr lang="en-GB" sz="3100" dirty="0"/>
            </a:br>
            <a:br>
              <a:rPr lang="en-GB" sz="2800" dirty="0"/>
            </a:br>
            <a:endParaRPr lang="en-IN" dirty="0"/>
          </a:p>
        </p:txBody>
      </p:sp>
      <p:pic>
        <p:nvPicPr>
          <p:cNvPr id="2050" name="Picture 2" descr="Computer industry Images, Stock Photos &amp;amp; Vectors | Shutterstock">
            <a:extLst>
              <a:ext uri="{FF2B5EF4-FFF2-40B4-BE49-F238E27FC236}">
                <a16:creationId xmlns:a16="http://schemas.microsoft.com/office/drawing/2014/main" id="{4020397F-FB27-48AD-A192-155411EC268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92850" y="0"/>
            <a:ext cx="3323091" cy="1835150"/>
          </a:xfrm>
          <a:prstGeom prst="rect">
            <a:avLst/>
          </a:prstGeom>
          <a:noFill/>
          <a:extLst>
            <a:ext uri="{909E8E84-426E-40DD-AFC4-6F175D3DCCD1}">
              <a14:hiddenFill xmlns:a14="http://schemas.microsoft.com/office/drawing/2010/main">
                <a:solidFill>
                  <a:srgbClr val="FFFFFF"/>
                </a:solidFill>
              </a14:hiddenFill>
            </a:ext>
          </a:extLst>
        </p:spPr>
      </p:pic>
      <p:pic>
        <p:nvPicPr>
          <p:cNvPr id="6" name="Audio 5">
            <a:hlinkClick r:id="" action="ppaction://media"/>
            <a:extLst>
              <a:ext uri="{FF2B5EF4-FFF2-40B4-BE49-F238E27FC236}">
                <a16:creationId xmlns:a16="http://schemas.microsoft.com/office/drawing/2014/main" id="{63DF5124-BB65-4DC5-84DC-932BF2B7C47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671300" y="6337300"/>
            <a:ext cx="304800" cy="304800"/>
          </a:xfrm>
          <a:prstGeom prst="rect">
            <a:avLst/>
          </a:prstGeom>
        </p:spPr>
      </p:pic>
    </p:spTree>
    <p:extLst>
      <p:ext uri="{BB962C8B-B14F-4D97-AF65-F5344CB8AC3E}">
        <p14:creationId xmlns:p14="http://schemas.microsoft.com/office/powerpoint/2010/main" val="3343375202"/>
      </p:ext>
    </p:extLst>
  </p:cSld>
  <p:clrMapOvr>
    <a:masterClrMapping/>
  </p:clrMapOvr>
  <mc:AlternateContent xmlns:mc="http://schemas.openxmlformats.org/markup-compatibility/2006" xmlns:p14="http://schemas.microsoft.com/office/powerpoint/2010/main">
    <mc:Choice Requires="p14">
      <p:transition spd="slow" p14:dur="2000" advTm="44824"/>
    </mc:Choice>
    <mc:Fallback xmlns="">
      <p:transition spd="slow" advTm="448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33E1D-849E-4D72-BBF9-7A588B5A5CB7}"/>
              </a:ext>
            </a:extLst>
          </p:cNvPr>
          <p:cNvSpPr>
            <a:spLocks noGrp="1"/>
          </p:cNvSpPr>
          <p:nvPr>
            <p:ph type="title"/>
          </p:nvPr>
        </p:nvSpPr>
        <p:spPr>
          <a:xfrm>
            <a:off x="685801" y="609600"/>
            <a:ext cx="10763249" cy="5353050"/>
          </a:xfrm>
        </p:spPr>
        <p:txBody>
          <a:bodyPr>
            <a:normAutofit fontScale="90000"/>
          </a:bodyPr>
          <a:lstStyle/>
          <a:p>
            <a:br>
              <a:rPr lang="en-GB" sz="3100" dirty="0"/>
            </a:br>
            <a:br>
              <a:rPr lang="en-GB" sz="3100" dirty="0"/>
            </a:br>
            <a:r>
              <a:rPr lang="en-GB" sz="3100" dirty="0"/>
              <a:t>Computer can bring people closer together and facilitate contacts between them using Email, Chatting, Videoconferencing, Mobile Phones and Social Medias. It saves time, efforts and money compared with letters used, before making influence of computers in human life. </a:t>
            </a:r>
            <a:br>
              <a:rPr lang="en-GB" sz="3100" dirty="0"/>
            </a:br>
            <a:br>
              <a:rPr lang="en-GB" sz="3100" dirty="0"/>
            </a:br>
            <a:r>
              <a:rPr lang="en-GB" sz="3100" dirty="0"/>
              <a:t>NEGATIVE IMPACTS OF COMPUTER:</a:t>
            </a:r>
            <a:br>
              <a:rPr lang="en-GB" sz="3100" dirty="0"/>
            </a:br>
            <a:r>
              <a:rPr lang="en-GB" sz="3100" dirty="0"/>
              <a:t>CHANCES OF DATA STOLEN AND HACKING THAT DESTROYS DATA.IT IS FAST CHANGING TECHNOLOGY SO IT IS REQUIRED TO BE UPDATED TIMELY.</a:t>
            </a:r>
            <a:br>
              <a:rPr lang="en-GB" sz="3100" dirty="0"/>
            </a:br>
            <a:br>
              <a:rPr lang="en-GB" sz="3200" dirty="0"/>
            </a:br>
            <a:br>
              <a:rPr lang="en-GB" sz="3200" dirty="0"/>
            </a:br>
            <a:endParaRPr lang="en-IN" dirty="0"/>
          </a:p>
        </p:txBody>
      </p:sp>
      <p:pic>
        <p:nvPicPr>
          <p:cNvPr id="6" name="Audio 5">
            <a:hlinkClick r:id="" action="ppaction://media"/>
            <a:extLst>
              <a:ext uri="{FF2B5EF4-FFF2-40B4-BE49-F238E27FC236}">
                <a16:creationId xmlns:a16="http://schemas.microsoft.com/office/drawing/2014/main" id="{B3B34BBC-F95D-483E-A757-59AEE85B13D6}"/>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671300" y="6337300"/>
            <a:ext cx="304800" cy="304800"/>
          </a:xfrm>
          <a:prstGeom prst="rect">
            <a:avLst/>
          </a:prstGeom>
        </p:spPr>
      </p:pic>
    </p:spTree>
    <p:extLst>
      <p:ext uri="{BB962C8B-B14F-4D97-AF65-F5344CB8AC3E}">
        <p14:creationId xmlns:p14="http://schemas.microsoft.com/office/powerpoint/2010/main" val="3077880461"/>
      </p:ext>
    </p:extLst>
  </p:cSld>
  <p:clrMapOvr>
    <a:masterClrMapping/>
  </p:clrMapOvr>
  <mc:AlternateContent xmlns:mc="http://schemas.openxmlformats.org/markup-compatibility/2006" xmlns:p14="http://schemas.microsoft.com/office/powerpoint/2010/main">
    <mc:Choice Requires="p14">
      <p:transition spd="slow" p14:dur="2000" advTm="35490"/>
    </mc:Choice>
    <mc:Fallback xmlns="">
      <p:transition spd="slow" advTm="354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8D105A-F9CD-4E5D-8EDB-9CA26B3462D1}"/>
              </a:ext>
            </a:extLst>
          </p:cNvPr>
          <p:cNvSpPr>
            <a:spLocks noGrp="1"/>
          </p:cNvSpPr>
          <p:nvPr>
            <p:ph type="title"/>
          </p:nvPr>
        </p:nvSpPr>
        <p:spPr>
          <a:xfrm>
            <a:off x="685801" y="609600"/>
            <a:ext cx="10131425" cy="5949950"/>
          </a:xfrm>
        </p:spPr>
        <p:txBody>
          <a:bodyPr>
            <a:normAutofit/>
          </a:bodyPr>
          <a:lstStyle/>
          <a:p>
            <a:br>
              <a:rPr lang="en-GB" dirty="0"/>
            </a:br>
            <a:r>
              <a:rPr lang="en-GB" dirty="0"/>
              <a:t>Computers have become the part of every organization but at the same time there are also some negative impacts of computer on society which are needs to be overcome.</a:t>
            </a:r>
            <a:endParaRPr lang="en-IN" dirty="0"/>
          </a:p>
        </p:txBody>
      </p:sp>
      <p:pic>
        <p:nvPicPr>
          <p:cNvPr id="1026" name="Picture 2" descr="Good and Bad impacts of Computer on society | Notes, Videos, QA and Tests |  Grade 9&amp;gt;Computer&amp;gt;Information System and Social Impact of Computer | Kullabs">
            <a:extLst>
              <a:ext uri="{FF2B5EF4-FFF2-40B4-BE49-F238E27FC236}">
                <a16:creationId xmlns:a16="http://schemas.microsoft.com/office/drawing/2014/main" id="{8AA5BE12-A552-42B9-B0E6-81252FAA835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0525" y="139700"/>
            <a:ext cx="4187825" cy="245951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Trends in the Information Technology sector">
            <a:extLst>
              <a:ext uri="{FF2B5EF4-FFF2-40B4-BE49-F238E27FC236}">
                <a16:creationId xmlns:a16="http://schemas.microsoft.com/office/drawing/2014/main" id="{286566A6-5059-4A6F-93F5-2E3F644EC45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29657" y="139700"/>
            <a:ext cx="4038343" cy="250137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omputing with a Year in Industry - BSc (Hons) - Undergraduate courses -  University of Kent">
            <a:extLst>
              <a:ext uri="{FF2B5EF4-FFF2-40B4-BE49-F238E27FC236}">
                <a16:creationId xmlns:a16="http://schemas.microsoft.com/office/drawing/2014/main" id="{DB65E21B-4095-48D3-9EE8-04629092096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16413" y="4975225"/>
            <a:ext cx="2619375" cy="1743075"/>
          </a:xfrm>
          <a:prstGeom prst="rect">
            <a:avLst/>
          </a:prstGeom>
          <a:noFill/>
          <a:extLst>
            <a:ext uri="{909E8E84-426E-40DD-AFC4-6F175D3DCCD1}">
              <a14:hiddenFill xmlns:a14="http://schemas.microsoft.com/office/drawing/2010/main">
                <a:solidFill>
                  <a:srgbClr val="FFFFFF"/>
                </a:solidFill>
              </a14:hiddenFill>
            </a:ext>
          </a:extLst>
        </p:spPr>
      </p:pic>
      <p:pic>
        <p:nvPicPr>
          <p:cNvPr id="6" name="Audio 5">
            <a:hlinkClick r:id="" action="ppaction://media"/>
            <a:extLst>
              <a:ext uri="{FF2B5EF4-FFF2-40B4-BE49-F238E27FC236}">
                <a16:creationId xmlns:a16="http://schemas.microsoft.com/office/drawing/2014/main" id="{C7FC0249-A8AC-4F28-888B-0DCBD38E8520}"/>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671300" y="6337300"/>
            <a:ext cx="304800" cy="304800"/>
          </a:xfrm>
          <a:prstGeom prst="rect">
            <a:avLst/>
          </a:prstGeom>
        </p:spPr>
      </p:pic>
    </p:spTree>
    <p:extLst>
      <p:ext uri="{BB962C8B-B14F-4D97-AF65-F5344CB8AC3E}">
        <p14:creationId xmlns:p14="http://schemas.microsoft.com/office/powerpoint/2010/main" val="226246700"/>
      </p:ext>
    </p:extLst>
  </p:cSld>
  <p:clrMapOvr>
    <a:masterClrMapping/>
  </p:clrMapOvr>
  <mc:AlternateContent xmlns:mc="http://schemas.openxmlformats.org/markup-compatibility/2006" xmlns:p14="http://schemas.microsoft.com/office/powerpoint/2010/main">
    <mc:Choice Requires="p14">
      <p:transition spd="slow" p14:dur="2000" advTm="13013"/>
    </mc:Choice>
    <mc:Fallback xmlns="">
      <p:transition spd="slow" advTm="1301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docProps/app.xml><?xml version="1.0" encoding="utf-8"?>
<Properties xmlns="http://schemas.openxmlformats.org/officeDocument/2006/extended-properties" xmlns:vt="http://schemas.openxmlformats.org/officeDocument/2006/docPropsVTypes">
  <Template>{1C92EF75-019D-445D-BFD3-1CF8F98A30BD}tf03457452</Template>
  <TotalTime>153</TotalTime>
  <Words>618</Words>
  <Application>Microsoft Office PowerPoint</Application>
  <PresentationFormat>Widescreen</PresentationFormat>
  <Paragraphs>17</Paragraphs>
  <Slides>10</Slides>
  <Notes>0</Notes>
  <HiddenSlides>0</HiddenSlides>
  <MMClips>10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Arial</vt:lpstr>
      <vt:lpstr>Calibri</vt:lpstr>
      <vt:lpstr>Calibri Light</vt:lpstr>
      <vt:lpstr>MV Boli</vt:lpstr>
      <vt:lpstr>Celestial</vt:lpstr>
      <vt:lpstr>IMPACT OF ELECTRONIC DEVICES IN SOCIETY AND INDUSTRY</vt:lpstr>
      <vt:lpstr>Now days the impact of electronics in industry and society is constantly increasing daily. The era of modern evolution is expanding day by day. Just like all other fields, the Electronics field is also growing. Electronics has taken a fundamental space in everyone’s life. Whether we talked about mobile phones, tablets, COMPUTERS, alarms, clothing machines, cooking machines, TV, Gaming Gadgets and a lot more.</vt:lpstr>
      <vt:lpstr>Impact of Electronics in Communicating the Society Electronics assume a significant part in advanced camera invention likewise these days, gadgets like mobile and tablet have the digital camera, which facilitates us to catch pictures and do quick video recording, which can be transferred any social media platform like Facebook, WhatsApp and so on.</vt:lpstr>
      <vt:lpstr>Impact of Electronics in Creating Career Opportunities  The electronics bussiness is rising exceptionally quickly and is producing great career openings in ventures like cell phones, IT industry, TV, PCs, tablets. What's more, there are great choices regarding professional purchaser durables, oil and gas, biochemical and power devices. Moreover, it has various applications fluctuating from social insurance, healthcare, satellite interaction, mobile or portable interaction (2G, 3G, 4G ), media transmission and Internet innovation.</vt:lpstr>
      <vt:lpstr>IMPACT OF COMPUTERS IN SOCIETY AND INDUSTRY</vt:lpstr>
      <vt:lpstr>impact of Computers on Work: One of the ways that computers have made an impact on society is in how people have organized themselves in workplace groups in relationship to computers. The earliest computers were developed to perform specific tasks in science, engineering, or warfare that had previously been done by hand.</vt:lpstr>
      <vt:lpstr>  Positive Impact of Computer:  It facilitates business process and other activities. It makes the work simple and less time consuming. We can store so many information on computer which makes easy to handle the information for business applications.We can perform multitasking and multiprocessing capabilities of data. Computers changed the world a lot.It helped man step forward into the future.Thanks to COMPUTERS space exploration came true, new designs of vehicles and other transportation were made; entertainment became more entertaining, medical science made more cures for diseases, etc.  </vt:lpstr>
      <vt:lpstr>  Computer can bring people closer together and facilitate contacts between them using Email, Chatting, Videoconferencing, Mobile Phones and Social Medias. It saves time, efforts and money compared with letters used, before making influence of computers in human life.   NEGATIVE IMPACTS OF COMPUTER: CHANCES OF DATA STOLEN AND HACKING THAT DESTROYS DATA.IT IS FAST CHANGING TECHNOLOGY SO IT IS REQUIRED TO BE UPDATED TIMELY.   </vt:lpstr>
      <vt:lpstr> Computers have become the part of every organization but at the same time there are also some negative impacts of computer on society which are needs to be overcome.</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IMPACT OF ELECTRONIC DEVICES IN SOCIETY AND INDUSTRY</dc:title>
  <dc:creator>KALYAN CHAKRAVARTHY Y</dc:creator>
  <cp:lastModifiedBy>KALYAN CHAKRAVARTHY Y</cp:lastModifiedBy>
  <cp:revision>11</cp:revision>
  <dcterms:created xsi:type="dcterms:W3CDTF">2022-02-23T16:55:08Z</dcterms:created>
  <dcterms:modified xsi:type="dcterms:W3CDTF">2023-12-03T11:10:59Z</dcterms:modified>
</cp:coreProperties>
</file>